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91" r:id="rId2"/>
    <p:sldId id="292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90" r:id="rId28"/>
  </p:sldIdLst>
  <p:sldSz cx="9144000" cy="6858000" type="screen4x3"/>
  <p:notesSz cx="6858000" cy="9144000"/>
  <p:custDataLst>
    <p:tags r:id="rId30"/>
  </p:custDataLst>
  <p:defaultTextStyle>
    <a:defPPr>
      <a:defRPr lang="es-MX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2820" y="-23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2D69-6E47-4A09-97E9-8AEBBDEDE39D}" type="datetimeFigureOut">
              <a:rPr lang="es-MX" smtClean="0"/>
              <a:t>21/02/2016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02D2F-2444-4591-A5DB-9F6C12563F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386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02D2F-2444-4591-A5DB-9F6C12563FE5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594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2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6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96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444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9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82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1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589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3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0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4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7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2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5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9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6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9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35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10" Type="http://schemas.openxmlformats.org/officeDocument/2006/relationships/image" Target="../media/image18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4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9217024" cy="1915647"/>
          </a:xfrm>
        </p:spPr>
        <p:txBody>
          <a:bodyPr/>
          <a:lstStyle/>
          <a:p>
            <a:pPr algn="ctr"/>
            <a:r>
              <a:rPr lang="es-MX" dirty="0" smtClean="0"/>
              <a:t>PSP Alejandro Sánchez Guzmán</a:t>
            </a: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Seguridad, Higiene y Protección </a:t>
            </a:r>
            <a:br>
              <a:rPr lang="es-MX" dirty="0" smtClean="0"/>
            </a:br>
            <a:r>
              <a:rPr lang="es-MX" dirty="0" smtClean="0"/>
              <a:t>civil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35696" y="4365104"/>
            <a:ext cx="6620968" cy="860400"/>
          </a:xfrm>
        </p:spPr>
        <p:txBody>
          <a:bodyPr/>
          <a:lstStyle/>
          <a:p>
            <a:r>
              <a:rPr lang="es-MX" dirty="0" smtClean="0"/>
              <a:t>Análisis de fenómenos eléctricos, electromagnéticos y ópticos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13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7467600" cy="56207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Alessandro</a:t>
            </a:r>
            <a:r>
              <a:rPr kumimoji="0" lang="es-E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Volta </a:t>
            </a:r>
            <a:endParaRPr kumimoji="0" lang="es-ES" sz="3000" b="0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691680" y="5085184"/>
            <a:ext cx="7128792" cy="11807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/>
              <a:buNone/>
            </a:pPr>
            <a:r>
              <a:rPr lang="es-ES" dirty="0" smtClean="0">
                <a:latin typeface="Century Gothic" pitchFamily="34" charset="0"/>
              </a:rPr>
              <a:t>Invento el electróforo: almacenaba y generaba electricidad estática.</a:t>
            </a:r>
            <a:endParaRPr lang="es-ES" dirty="0">
              <a:latin typeface="Century Gothic" pitchFamily="34" charset="0"/>
            </a:endParaRPr>
          </a:p>
        </p:txBody>
      </p:sp>
      <p:pic>
        <p:nvPicPr>
          <p:cNvPr id="6" name="Picture 2" descr="http://www.adelaferrer.es/signos/acuario/08-ALESSANDRO-VOLTA-18-2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32" y="1052736"/>
            <a:ext cx="299085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una 2"/>
          <p:cNvSpPr/>
          <p:nvPr/>
        </p:nvSpPr>
        <p:spPr>
          <a:xfrm rot="5400000">
            <a:off x="4226645" y="2009176"/>
            <a:ext cx="216024" cy="463384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9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940410" y="274638"/>
            <a:ext cx="2746648" cy="56207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Georg Ohm</a:t>
            </a:r>
            <a:endParaRPr kumimoji="0" lang="es-MX" sz="3000" b="0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195736" y="1268760"/>
            <a:ext cx="6696030" cy="162801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s-MX" dirty="0" smtClean="0">
                <a:latin typeface="Century Gothic" pitchFamily="34" charset="0"/>
              </a:rPr>
              <a:t>Estableció la ley fundamental de las corrientes eléctricas, al encontrar la existencia de una relación, entre la resistencia de un conductor, la diferencia de potencial y la intensidad de corriente eléctrica.</a:t>
            </a:r>
            <a:endParaRPr lang="es-MX" dirty="0">
              <a:latin typeface="Century Gothic" pitchFamily="34" charset="0"/>
            </a:endParaRPr>
          </a:p>
        </p:txBody>
      </p:sp>
      <p:pic>
        <p:nvPicPr>
          <p:cNvPr id="6" name="Picture 2" descr="http://www.daviddarling.info/images2/Ohm_experime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3075826" cy="341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vector-magz.com/wp-content/uploads/2013/08/greek-ohm-symbol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13" y="3748392"/>
            <a:ext cx="1705242" cy="205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55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339752" y="426764"/>
            <a:ext cx="3394720" cy="65293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Michael Faraday</a:t>
            </a:r>
            <a:endParaRPr kumimoji="0" lang="es-MX" sz="3000" b="0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4 Pergamino horizontal"/>
          <p:cNvSpPr/>
          <p:nvPr/>
        </p:nvSpPr>
        <p:spPr>
          <a:xfrm>
            <a:off x="4499992" y="1484784"/>
            <a:ext cx="4248472" cy="3600400"/>
          </a:xfrm>
          <a:prstGeom prst="horizontalScroll">
            <a:avLst/>
          </a:prstGeom>
          <a:solidFill>
            <a:srgbClr val="92D050"/>
          </a:solidFill>
          <a:ln w="25400" cap="flat" cmpd="sng" algn="ctr">
            <a:solidFill>
              <a:srgbClr val="FF388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Descubrió la inducción electromagnética, al usar un </a:t>
            </a:r>
            <a:r>
              <a:rPr kumimoji="0" lang="es-MX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imán </a:t>
            </a: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para generar una corriente eléctrica al desplazarlo dentro de un espiral de hierro. 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6" name="Picture 2" descr="http://www.daviddarling.info/images/Faraday_history_of_electri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36812"/>
            <a:ext cx="223787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0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115616" y="332656"/>
            <a:ext cx="7467600" cy="70609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James Joule</a:t>
            </a:r>
            <a:endParaRPr kumimoji="0" lang="es-MX" sz="3000" b="0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139917" y="2337332"/>
            <a:ext cx="3229744" cy="3665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s-MX" dirty="0" smtClean="0">
                <a:latin typeface="Century Gothic" pitchFamily="34" charset="0"/>
              </a:rPr>
              <a:t>Encontró la cantidad de calor originado por una corriente eléctrica al circular a través de un conductor, es directamente proporcional a la resistencia.</a:t>
            </a:r>
            <a:endParaRPr lang="es-MX" dirty="0">
              <a:latin typeface="Century Gothic" pitchFamily="34" charset="0"/>
            </a:endParaRPr>
          </a:p>
        </p:txBody>
      </p:sp>
      <p:pic>
        <p:nvPicPr>
          <p:cNvPr id="6" name="Picture 2" descr="http://pioneros.puj.edu.co/biografias/img/James-Prescott-Jo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28575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0.gstatic.com/images?q=tbn:ANd9GcTLul-0GB2a02UGDQnK8RR8QIKD2qSGSTQbLhidQRCspRlUpoJq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35283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50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979712" y="188640"/>
            <a:ext cx="2746648" cy="101297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Joseph Henry</a:t>
            </a:r>
            <a:endParaRPr kumimoji="0" lang="es-MX" sz="3000" b="0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751330" y="1484784"/>
            <a:ext cx="3900790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s-MX" dirty="0" smtClean="0">
                <a:latin typeface="Century Gothic" pitchFamily="34" charset="0"/>
              </a:rPr>
              <a:t>Constructor del primer electroimán.</a:t>
            </a:r>
            <a:endParaRPr lang="es-MX" dirty="0">
              <a:latin typeface="Century Gothic" pitchFamily="34" charset="0"/>
            </a:endParaRPr>
          </a:p>
        </p:txBody>
      </p:sp>
      <p:pic>
        <p:nvPicPr>
          <p:cNvPr id="6" name="Picture 2" descr="http://www.electronicsandyou.com/electronics-history/Joseph_Hen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3001"/>
            <a:ext cx="2748662" cy="331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ienciaes.com/images/1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00" t="34317" r="-863" b="184"/>
          <a:stretch/>
        </p:blipFill>
        <p:spPr bwMode="auto">
          <a:xfrm>
            <a:off x="5652120" y="481257"/>
            <a:ext cx="3024336" cy="57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3707904" y="3717032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lipse 2"/>
          <p:cNvSpPr/>
          <p:nvPr/>
        </p:nvSpPr>
        <p:spPr>
          <a:xfrm>
            <a:off x="3995936" y="3717032"/>
            <a:ext cx="144016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ector recto 8"/>
          <p:cNvCxnSpPr>
            <a:endCxn id="3" idx="2"/>
          </p:cNvCxnSpPr>
          <p:nvPr/>
        </p:nvCxnSpPr>
        <p:spPr>
          <a:xfrm flipV="1">
            <a:off x="3491880" y="3825044"/>
            <a:ext cx="504056" cy="36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81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038596" y="332656"/>
            <a:ext cx="3469508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Heinrich Lenz</a:t>
            </a:r>
            <a:endParaRPr kumimoji="0" lang="es-MX" sz="3000" b="0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2" descr="http://www.biografiasyvidas.com/biografia/l/fotos/lenz_heinr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56" y="1475656"/>
            <a:ext cx="4068160" cy="44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1772564" y="2060848"/>
            <a:ext cx="2641416" cy="1512168"/>
          </a:xfrm>
          <a:prstGeom prst="wedgeRoundRectCallout">
            <a:avLst>
              <a:gd name="adj1" fmla="val 51408"/>
              <a:gd name="adj2" fmla="val 60546"/>
              <a:gd name="adj3" fmla="val 16667"/>
            </a:avLst>
          </a:prstGeom>
          <a:solidFill>
            <a:srgbClr val="92D050"/>
          </a:solidFill>
          <a:ln w="25400" cap="flat" cmpd="sng" algn="ctr">
            <a:solidFill>
              <a:srgbClr val="FF388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Enuncio la ley relativa al sentido de corriente inducida. </a:t>
            </a:r>
          </a:p>
        </p:txBody>
      </p:sp>
    </p:spTree>
    <p:extLst>
      <p:ext uri="{BB962C8B-B14F-4D97-AF65-F5344CB8AC3E}">
        <p14:creationId xmlns:p14="http://schemas.microsoft.com/office/powerpoint/2010/main" val="120930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004839" y="304727"/>
            <a:ext cx="3095278" cy="77809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James Maxwell</a:t>
            </a:r>
            <a:endParaRPr kumimoji="0" lang="es-MX" sz="3000" b="0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123728" y="1052736"/>
            <a:ext cx="5987008" cy="4053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s-MX" dirty="0" smtClean="0">
                <a:latin typeface="Century Gothic" pitchFamily="34" charset="0"/>
              </a:rPr>
              <a:t>Propuso la teoría electromagnética de la luz y las ecuaciones generales del campo electromagnético.</a:t>
            </a:r>
            <a:endParaRPr lang="es-MX" dirty="0">
              <a:latin typeface="Century Gothic" pitchFamily="34" charset="0"/>
            </a:endParaRPr>
          </a:p>
        </p:txBody>
      </p:sp>
      <p:pic>
        <p:nvPicPr>
          <p:cNvPr id="6" name="Picture 2" descr="http://soadrules.files.wordpress.com/2011/08/maxwe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3080637" cy="38427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4" descr="http://html.rincondelvago.com/00013446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"/>
          <a:stretch/>
        </p:blipFill>
        <p:spPr bwMode="auto">
          <a:xfrm>
            <a:off x="2123728" y="3239690"/>
            <a:ext cx="2857500" cy="23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7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979712" y="404664"/>
            <a:ext cx="2782652" cy="79695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Nikola</a:t>
            </a:r>
            <a:r>
              <a:rPr kumimoji="0" lang="es-MX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es-MX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Telsa</a:t>
            </a:r>
            <a:r>
              <a:rPr kumimoji="0" lang="es-MX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:</a:t>
            </a:r>
            <a:endParaRPr kumimoji="0" lang="es-MX" sz="3000" b="0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2" descr="http://foglobe.com/data_images/main/nikola-tesla/nikola-tesla-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47527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tuveras.com/maquinaasincrona/par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4150804" cy="232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19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67744" y="404664"/>
            <a:ext cx="3106688" cy="79695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Joseph Thomson</a:t>
            </a:r>
            <a:endParaRPr kumimoji="0" lang="es-MX" sz="3000" b="0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990056" y="1181778"/>
            <a:ext cx="6768752" cy="9647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s-MX" dirty="0" smtClean="0">
                <a:latin typeface="Century Gothic" pitchFamily="34" charset="0"/>
              </a:rPr>
              <a:t>Investigo la estructura de la materia y de los electrones.</a:t>
            </a:r>
            <a:endParaRPr lang="es-MX" dirty="0">
              <a:latin typeface="Century Gothic" pitchFamily="34" charset="0"/>
            </a:endParaRPr>
          </a:p>
        </p:txBody>
      </p:sp>
      <p:pic>
        <p:nvPicPr>
          <p:cNvPr id="6" name="Picture 2" descr="http://www.biografiasyvidas.com/biografia/t/fotos/thom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453650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Nube"/>
          <p:cNvSpPr/>
          <p:nvPr/>
        </p:nvSpPr>
        <p:spPr>
          <a:xfrm>
            <a:off x="2339752" y="548680"/>
            <a:ext cx="4320480" cy="4104456"/>
          </a:xfrm>
          <a:prstGeom prst="cloud">
            <a:avLst/>
          </a:prstGeom>
          <a:solidFill>
            <a:srgbClr val="92D050"/>
          </a:solidFill>
          <a:ln w="25400" cap="flat" cmpd="sng" algn="ctr">
            <a:solidFill>
              <a:srgbClr val="FF388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electricidad ha evolucionado intensamente, pues puede transformarse con facilidad, se transporta de manera sencilla a grandes distancias a través de líneas aéreas no contaminantes.</a:t>
            </a:r>
            <a:endParaRPr kumimoji="0" lang="es-MX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09"/>
          <a:stretch/>
        </p:blipFill>
        <p:spPr bwMode="auto">
          <a:xfrm>
            <a:off x="6300192" y="3448549"/>
            <a:ext cx="2736304" cy="221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39552" y="5661248"/>
            <a:ext cx="816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Las torres de electricidad cruzan por todas partes conduciendo por medio de cables de alto voltaje para uso domestico e industrial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32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771650"/>
            <a:ext cx="6773863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9096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763688" y="188640"/>
            <a:ext cx="627504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CARGA ELECTRICA Y LEY DE CONSERVACION DE LA CARGA</a:t>
            </a:r>
            <a:endParaRPr kumimoji="0" lang="es-MX" sz="3000" b="0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917576" y="1556792"/>
            <a:ext cx="4546848" cy="21808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s-MX" dirty="0" smtClean="0">
                <a:latin typeface="Century Gothic" panose="020B0502020202020204" pitchFamily="34" charset="0"/>
              </a:rPr>
              <a:t>Toda la materia, se compone de átomos y estos de partículas elementales como los electrones, protones y neutrones.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5 Explosión 2"/>
          <p:cNvSpPr/>
          <p:nvPr/>
        </p:nvSpPr>
        <p:spPr>
          <a:xfrm>
            <a:off x="3995936" y="2204864"/>
            <a:ext cx="5472608" cy="4307634"/>
          </a:xfrm>
          <a:prstGeom prst="irregularSeal2">
            <a:avLst/>
          </a:prstGeom>
          <a:solidFill>
            <a:srgbClr val="92D050"/>
          </a:solidFill>
          <a:ln w="25400" cap="flat" cmpd="sng" algn="ctr">
            <a:solidFill>
              <a:srgbClr val="FF388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 electrones y protones tienen una propiedad llamada </a:t>
            </a:r>
            <a:r>
              <a:rPr kumimoji="0" lang="es-MX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carga eléctrica.</a:t>
            </a:r>
            <a:endParaRPr kumimoji="0" lang="es-MX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78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55776" y="27809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PROTON carga </a:t>
            </a: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868144" y="27809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ELECTRONES carga -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6" name="Picture 4" descr="http://www.chemistryland.com/ElementarySchool/BuildingBlocks/ProtonElectronNeut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5976664" cy="90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5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2275744" y="332656"/>
            <a:ext cx="6040672" cy="5133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s-MX" dirty="0" smtClean="0">
                <a:latin typeface="Century Gothic" panose="020B0502020202020204" pitchFamily="34" charset="0"/>
              </a:rPr>
              <a:t>El átomo esta constituido por un NUCLEO, en donde se encuentran los PROTONES y NEUTRONES y a su alrededor giran los ELECTRONES.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5" name="4 Nube"/>
          <p:cNvSpPr/>
          <p:nvPr/>
        </p:nvSpPr>
        <p:spPr>
          <a:xfrm rot="20224418">
            <a:off x="4535969" y="2590081"/>
            <a:ext cx="4190362" cy="3622350"/>
          </a:xfrm>
          <a:prstGeom prst="cloud">
            <a:avLst/>
          </a:prstGeom>
          <a:solidFill>
            <a:srgbClr val="92D050"/>
          </a:solidFill>
          <a:ln w="25400" cap="flat" cmpd="sng" algn="ctr">
            <a:solidFill>
              <a:srgbClr val="FF388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 átomos son neutros ya que tienen el mismo numero de protones y de electrones</a:t>
            </a: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7"/>
          <a:stretch/>
        </p:blipFill>
        <p:spPr bwMode="auto">
          <a:xfrm>
            <a:off x="1763688" y="2132856"/>
            <a:ext cx="3041763" cy="2918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195736" y="260648"/>
            <a:ext cx="5369260" cy="94096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LEY DE LA CONSERVACION</a:t>
            </a:r>
            <a:endParaRPr kumimoji="0" lang="es-MX" sz="3000" b="0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508920" y="1484784"/>
            <a:ext cx="6635080" cy="4341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s-MX" dirty="0" smtClean="0">
                <a:latin typeface="Century Gothic" panose="020B0502020202020204" pitchFamily="34" charset="0"/>
              </a:rPr>
              <a:t>Es imposible producir o destruir una carga positiva sin producir al mismo tiempo una carga negativa de idéntica magnitud.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5 Explosión 1"/>
          <p:cNvSpPr/>
          <p:nvPr/>
        </p:nvSpPr>
        <p:spPr>
          <a:xfrm>
            <a:off x="4186369" y="3329608"/>
            <a:ext cx="4968602" cy="3528392"/>
          </a:xfrm>
          <a:prstGeom prst="irregularSeal1">
            <a:avLst/>
          </a:prstGeom>
          <a:solidFill>
            <a:srgbClr val="92D050"/>
          </a:solidFill>
          <a:ln w="25400" cap="flat" cmpd="sng" algn="ctr">
            <a:solidFill>
              <a:srgbClr val="FF388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carga </a:t>
            </a: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eléctrica </a:t>
            </a: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del universo es una magnitud constante, NO SE CREA  NI SE </a:t>
            </a: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DESTRUYE.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02"/>
          <a:stretch/>
        </p:blipFill>
        <p:spPr bwMode="auto">
          <a:xfrm>
            <a:off x="1907704" y="3109285"/>
            <a:ext cx="2736304" cy="1984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957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177877" y="116632"/>
            <a:ext cx="6678191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Interacción de cargas de igual o diferente signo</a:t>
            </a:r>
            <a:endParaRPr kumimoji="0" lang="es-MX" sz="3000" b="0" i="0" u="none" strike="noStrike" kern="1200" cap="small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403648" y="2149319"/>
            <a:ext cx="4690864" cy="388843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70000"/>
              <a:buFont typeface="Wingdings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Un principio fundamental 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70000"/>
              <a:buFont typeface="Wingdings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																																																				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70000"/>
              <a:buFont typeface="Wingdings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Este principio puede 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denortarse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por medio de un péndulo eléctrico.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132796"/>
              </p:ext>
            </p:extLst>
          </p:nvPr>
        </p:nvGraphicFramePr>
        <p:xfrm>
          <a:off x="1264804" y="2573135"/>
          <a:ext cx="4968552" cy="1447800"/>
        </p:xfrm>
        <a:graphic>
          <a:graphicData uri="http://schemas.openxmlformats.org/drawingml/2006/table">
            <a:tbl>
              <a:tblPr firstRow="1" bandRow="1"/>
              <a:tblGrid>
                <a:gridCol w="1656184"/>
                <a:gridCol w="1656184"/>
                <a:gridCol w="1656184"/>
              </a:tblGrid>
              <a:tr h="273630">
                <a:tc>
                  <a:txBody>
                    <a:bodyPr/>
                    <a:lstStyle>
                      <a:lvl1pPr marL="0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321457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642915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964372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285829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1607287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1928744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2250201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2571659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es-MX" dirty="0" smtClean="0"/>
                        <a:t>Carga</a:t>
                      </a:r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321457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642915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964372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285829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1607287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1928744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2250201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2571659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es-MX" dirty="0" smtClean="0"/>
                        <a:t>Carga</a:t>
                      </a:r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1pPr>
                      <a:lvl2pPr marL="321457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2pPr>
                      <a:lvl3pPr marL="642915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3pPr>
                      <a:lvl4pPr marL="964372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4pPr>
                      <a:lvl5pPr marL="1285829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5pPr>
                      <a:lvl6pPr marL="1607287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6pPr>
                      <a:lvl7pPr marL="1928744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7pPr>
                      <a:lvl8pPr marL="2250201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8pPr>
                      <a:lvl9pPr marL="2571659" algn="l" defTabSz="642915" rtl="0" eaLnBrk="1" latinLnBrk="0" hangingPunct="1">
                        <a:defRPr sz="1300" b="1" kern="1200">
                          <a:solidFill>
                            <a:schemeClr val="lt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es-MX" dirty="0" smtClean="0"/>
                        <a:t>Resultado</a:t>
                      </a:r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3630">
                <a:tc>
                  <a:txBody>
                    <a:bodyPr/>
                    <a:lstStyle>
                      <a:lvl1pPr marL="0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32145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642915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964372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28582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160728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1928744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2250201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257165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es-MX" dirty="0" smtClean="0"/>
                        <a:t>+</a:t>
                      </a:r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32145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642915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964372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28582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160728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1928744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2250201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257165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es-MX" dirty="0" smtClean="0"/>
                        <a:t>+</a:t>
                      </a:r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32145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642915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964372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28582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160728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1928744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2250201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257165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es-MX" dirty="0" smtClean="0"/>
                        <a:t>Repelen</a:t>
                      </a:r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3630">
                <a:tc>
                  <a:txBody>
                    <a:bodyPr/>
                    <a:lstStyle>
                      <a:lvl1pPr marL="0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32145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642915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964372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28582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160728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1928744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2250201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257165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es-MX" dirty="0" smtClean="0"/>
                        <a:t>-</a:t>
                      </a:r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32145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642915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964372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28582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160728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1928744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2250201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257165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es-MX" dirty="0" smtClean="0"/>
                        <a:t>-</a:t>
                      </a:r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32145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642915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964372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28582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160728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1928744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2250201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257165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es-MX" dirty="0" smtClean="0"/>
                        <a:t>Repelen</a:t>
                      </a:r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3630">
                <a:tc>
                  <a:txBody>
                    <a:bodyPr/>
                    <a:lstStyle>
                      <a:lvl1pPr marL="0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32145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642915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964372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28582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160728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1928744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2250201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257165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es-MX" dirty="0" smtClean="0"/>
                        <a:t>+</a:t>
                      </a:r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32145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642915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964372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28582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160728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1928744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2250201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257165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es-MX" dirty="0" smtClean="0"/>
                        <a:t>-</a:t>
                      </a:r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32145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642915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964372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28582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160728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1928744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2250201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257165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es-MX" dirty="0" smtClean="0"/>
                        <a:t>Atraen</a:t>
                      </a:r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3630">
                <a:tc>
                  <a:txBody>
                    <a:bodyPr/>
                    <a:lstStyle>
                      <a:lvl1pPr marL="0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32145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642915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964372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28582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160728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1928744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2250201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257165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es-MX" dirty="0" smtClean="0"/>
                        <a:t>-</a:t>
                      </a:r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32145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642915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964372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28582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160728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1928744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2250201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257165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es-MX" dirty="0" smtClean="0"/>
                        <a:t>+</a:t>
                      </a:r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1pPr>
                      <a:lvl2pPr marL="32145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2pPr>
                      <a:lvl3pPr marL="642915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3pPr>
                      <a:lvl4pPr marL="964372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4pPr>
                      <a:lvl5pPr marL="128582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5pPr>
                      <a:lvl6pPr marL="1607287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6pPr>
                      <a:lvl7pPr marL="1928744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7pPr>
                      <a:lvl8pPr marL="2250201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8pPr>
                      <a:lvl9pPr marL="2571659" algn="l" defTabSz="642915" rtl="0" eaLnBrk="1" latinLnBrk="0" hangingPunct="1">
                        <a:defRPr sz="1300" kern="1200">
                          <a:solidFill>
                            <a:schemeClr val="dk1"/>
                          </a:solidFill>
                          <a:latin typeface="Century Schoolbook"/>
                        </a:defRPr>
                      </a:lvl9pPr>
                    </a:lstStyle>
                    <a:p>
                      <a:r>
                        <a:rPr lang="es-MX" dirty="0" smtClean="0"/>
                        <a:t>Atraen</a:t>
                      </a:r>
                      <a:endParaRPr lang="es-MX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1"/>
          <a:stretch/>
        </p:blipFill>
        <p:spPr bwMode="auto">
          <a:xfrm>
            <a:off x="6443716" y="980728"/>
            <a:ext cx="2700284" cy="253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5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izquierda"/>
          <p:cNvSpPr/>
          <p:nvPr/>
        </p:nvSpPr>
        <p:spPr>
          <a:xfrm>
            <a:off x="0" y="2395438"/>
            <a:ext cx="2123728" cy="2016224"/>
          </a:xfrm>
          <a:prstGeom prst="leftArrow">
            <a:avLst/>
          </a:prstGeom>
          <a:solidFill>
            <a:srgbClr val="92D050"/>
          </a:solidFill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23728" y="2899494"/>
            <a:ext cx="7020272" cy="1008112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       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1835696" y="2251422"/>
            <a:ext cx="0" cy="6480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7" name="9 Rectángulo"/>
          <p:cNvSpPr/>
          <p:nvPr/>
        </p:nvSpPr>
        <p:spPr>
          <a:xfrm>
            <a:off x="827584" y="1459334"/>
            <a:ext cx="187220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ES" sz="1200" dirty="0" smtClean="0">
                <a:latin typeface="Century Gothic" pitchFamily="34" charset="0"/>
              </a:rPr>
              <a:t>TALES DE MILETO:</a:t>
            </a:r>
          </a:p>
          <a:p>
            <a:pPr algn="ctr">
              <a:buNone/>
            </a:pPr>
            <a:r>
              <a:rPr lang="es-ES" sz="1200" dirty="0" smtClean="0">
                <a:latin typeface="Century Gothic" pitchFamily="34" charset="0"/>
              </a:rPr>
              <a:t>frotar el ámbar con piel de gato, atrae cuerpos ligeros.</a:t>
            </a:r>
            <a:endParaRPr lang="es-ES" sz="1200" dirty="0">
              <a:latin typeface="Century Gothic" pitchFamily="34" charset="0"/>
            </a:endParaRPr>
          </a:p>
        </p:txBody>
      </p:sp>
      <p:pic>
        <p:nvPicPr>
          <p:cNvPr id="8" name="Picture 2" descr="http://t0.gstatic.com/images?q=tbn:ANd9GcSb3A0-rqDB8xig8ZyY3VWhHVIqQhiducQl_5zhl9jVGwuKV36NIfexZj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51222"/>
            <a:ext cx="842619" cy="1044116"/>
          </a:xfrm>
          <a:prstGeom prst="rect">
            <a:avLst/>
          </a:prstGeom>
          <a:noFill/>
        </p:spPr>
      </p:pic>
      <p:cxnSp>
        <p:nvCxnSpPr>
          <p:cNvPr id="9" name="16 Conector recto de flecha"/>
          <p:cNvCxnSpPr/>
          <p:nvPr/>
        </p:nvCxnSpPr>
        <p:spPr>
          <a:xfrm>
            <a:off x="2411760" y="3907606"/>
            <a:ext cx="0" cy="72008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0" name="18 Rectángulo"/>
          <p:cNvSpPr/>
          <p:nvPr/>
        </p:nvSpPr>
        <p:spPr>
          <a:xfrm>
            <a:off x="1403648" y="4627686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OTTO DE GUERICKE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Construyo la primera máquina de eléctrica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11" name="Picture 4" descr="http://cdn.timerime.com/cdn-4/upload/resized/90995/1093518/resized_image2_0aa090d83c1461b41e0b0a7fa4c45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275758"/>
            <a:ext cx="1008112" cy="1113123"/>
          </a:xfrm>
          <a:prstGeom prst="rect">
            <a:avLst/>
          </a:prstGeom>
          <a:noFill/>
        </p:spPr>
      </p:pic>
      <p:cxnSp>
        <p:nvCxnSpPr>
          <p:cNvPr id="12" name="21 Conector recto de flecha"/>
          <p:cNvCxnSpPr/>
          <p:nvPr/>
        </p:nvCxnSpPr>
        <p:spPr>
          <a:xfrm flipV="1">
            <a:off x="3563888" y="1243310"/>
            <a:ext cx="0" cy="158417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3" name="23 Rectángulo"/>
          <p:cNvSpPr/>
          <p:nvPr/>
        </p:nvSpPr>
        <p:spPr>
          <a:xfrm>
            <a:off x="2555776" y="307206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PIETER VAN MUSSCHENBROEK: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Descubrió la manera de almacenar cargas eléctricas (botella Leyden).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14" name="Picture 7" descr="http://1.bp.blogspot.com/-0hl9EMT3N2s/TXHa9yPOSPI/AAAAAAAAAFw/0k4zv_kbRU4/s400/SuperStock_1394-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59334"/>
            <a:ext cx="864096" cy="10878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26 Rectángulo"/>
          <p:cNvSpPr/>
          <p:nvPr/>
        </p:nvSpPr>
        <p:spPr>
          <a:xfrm>
            <a:off x="3203848" y="5275758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BENJAMIN FRANKLIN: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Observo que cuando un conductor negativo termina en punta , los electrones se acumulan en el mismo.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cxnSp>
        <p:nvCxnSpPr>
          <p:cNvPr id="16" name="27 Conector recto de flecha"/>
          <p:cNvCxnSpPr/>
          <p:nvPr/>
        </p:nvCxnSpPr>
        <p:spPr>
          <a:xfrm>
            <a:off x="4139952" y="3907606"/>
            <a:ext cx="0" cy="129614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pic>
        <p:nvPicPr>
          <p:cNvPr id="17" name="Picture 5" descr="http://2.bp.blogspot.com/_iJncczv8kXM/S6pGmwPSWDI/AAAAAAAAAV0/aVod2kxOdoM/s320/Benjamin+Frankl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23630"/>
            <a:ext cx="804827" cy="98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32 Conector recto de flecha"/>
          <p:cNvCxnSpPr/>
          <p:nvPr/>
        </p:nvCxnSpPr>
        <p:spPr>
          <a:xfrm flipV="1">
            <a:off x="6372200" y="2179414"/>
            <a:ext cx="0" cy="6480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9" name="33 Rectángulo"/>
          <p:cNvSpPr/>
          <p:nvPr/>
        </p:nvSpPr>
        <p:spPr>
          <a:xfrm>
            <a:off x="5004048" y="1243310"/>
            <a:ext cx="2232249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 smtClean="0">
                <a:latin typeface="Century Gothic" pitchFamily="34" charset="0"/>
              </a:rPr>
              <a:t>CHARLES COULOMB:</a:t>
            </a:r>
          </a:p>
          <a:p>
            <a:pPr algn="ctr"/>
            <a:r>
              <a:rPr lang="es-ES" sz="1200" dirty="0" smtClean="0">
                <a:latin typeface="Century Gothic" pitchFamily="34" charset="0"/>
              </a:rPr>
              <a:t>Invento la balanza de torsión (para medir fuerza de atracción y de repulsión). </a:t>
            </a:r>
            <a:endParaRPr lang="es-ES" sz="1200" dirty="0">
              <a:latin typeface="Century Gothic" pitchFamily="34" charset="0"/>
            </a:endParaRPr>
          </a:p>
        </p:txBody>
      </p:sp>
      <p:pic>
        <p:nvPicPr>
          <p:cNvPr id="20" name="Picture 2" descr="http://www.biografiasyvidas.com/biografia/c/fotos/coulom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7206"/>
            <a:ext cx="912187" cy="86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35 Rectángulo"/>
          <p:cNvSpPr/>
          <p:nvPr/>
        </p:nvSpPr>
        <p:spPr>
          <a:xfrm>
            <a:off x="5148064" y="4627686"/>
            <a:ext cx="209865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ALESSANDRO VOLTA: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Invento el electróforo.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cxnSp>
        <p:nvCxnSpPr>
          <p:cNvPr id="22" name="37 Conector recto de flecha"/>
          <p:cNvCxnSpPr/>
          <p:nvPr/>
        </p:nvCxnSpPr>
        <p:spPr>
          <a:xfrm>
            <a:off x="5508104" y="3907606"/>
            <a:ext cx="0" cy="6480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pic>
        <p:nvPicPr>
          <p:cNvPr id="23" name="Picture 2" descr="http://www.adelaferrer.es/signos/acuario/08-ALESSANDRO-VOLTA-18-2-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31742"/>
            <a:ext cx="1008112" cy="12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40 Conector recto de flecha"/>
          <p:cNvCxnSpPr/>
          <p:nvPr/>
        </p:nvCxnSpPr>
        <p:spPr>
          <a:xfrm flipV="1">
            <a:off x="7668344" y="1171302"/>
            <a:ext cx="0" cy="172819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5" name="41 Rectángulo"/>
          <p:cNvSpPr/>
          <p:nvPr/>
        </p:nvSpPr>
        <p:spPr>
          <a:xfrm>
            <a:off x="7452320" y="4339654"/>
            <a:ext cx="151216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GEORG OHM: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Estableció la ley fundamental de las corrientes eléctricas.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26" name="Picture 2" descr="http://www.daviddarling.info/images2/Ohm_experimentin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275758"/>
            <a:ext cx="1148681" cy="127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46 Conector recto de flecha"/>
          <p:cNvCxnSpPr/>
          <p:nvPr/>
        </p:nvCxnSpPr>
        <p:spPr>
          <a:xfrm>
            <a:off x="8172400" y="3907606"/>
            <a:ext cx="0" cy="36004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8" name="52 CuadroTexto"/>
          <p:cNvSpPr txBox="1"/>
          <p:nvPr/>
        </p:nvSpPr>
        <p:spPr>
          <a:xfrm>
            <a:off x="3275856" y="29715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latin typeface="Century Gothic" pitchFamily="34" charset="0"/>
              </a:rPr>
              <a:t>1746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29" name="53 CuadroTexto"/>
          <p:cNvSpPr txBox="1"/>
          <p:nvPr/>
        </p:nvSpPr>
        <p:spPr>
          <a:xfrm>
            <a:off x="7812360" y="354756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latin typeface="Century Gothic" pitchFamily="34" charset="0"/>
              </a:rPr>
              <a:t>1827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30" name="54 CuadroTexto"/>
          <p:cNvSpPr txBox="1"/>
          <p:nvPr/>
        </p:nvSpPr>
        <p:spPr>
          <a:xfrm>
            <a:off x="7380312" y="289949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latin typeface="Century Gothic" pitchFamily="34" charset="0"/>
              </a:rPr>
              <a:t>1825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31" name="55 CuadroTexto"/>
          <p:cNvSpPr txBox="1"/>
          <p:nvPr/>
        </p:nvSpPr>
        <p:spPr>
          <a:xfrm>
            <a:off x="5940152" y="297150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latin typeface="Century Gothic" pitchFamily="34" charset="0"/>
              </a:rPr>
              <a:t>1777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32" name="56 CuadroTexto"/>
          <p:cNvSpPr txBox="1"/>
          <p:nvPr/>
        </p:nvSpPr>
        <p:spPr>
          <a:xfrm>
            <a:off x="5220072" y="354756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latin typeface="Century Gothic" pitchFamily="34" charset="0"/>
              </a:rPr>
              <a:t>1775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33" name="57 CuadroTexto"/>
          <p:cNvSpPr txBox="1"/>
          <p:nvPr/>
        </p:nvSpPr>
        <p:spPr>
          <a:xfrm>
            <a:off x="1979712" y="354756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latin typeface="Century Gothic" pitchFamily="34" charset="0"/>
              </a:rPr>
              <a:t>1656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34" name="58 CuadroTexto"/>
          <p:cNvSpPr txBox="1"/>
          <p:nvPr/>
        </p:nvSpPr>
        <p:spPr>
          <a:xfrm>
            <a:off x="3779912" y="361957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latin typeface="Century Gothic" pitchFamily="34" charset="0"/>
              </a:rPr>
              <a:t>1753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35" name="59 CuadroTexto"/>
          <p:cNvSpPr txBox="1"/>
          <p:nvPr/>
        </p:nvSpPr>
        <p:spPr>
          <a:xfrm>
            <a:off x="1403648" y="289949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latin typeface="Century Gothic" pitchFamily="34" charset="0"/>
              </a:rPr>
              <a:t>600 </a:t>
            </a:r>
            <a:r>
              <a:rPr lang="es-MX" dirty="0" err="1" smtClean="0">
                <a:latin typeface="Century Gothic" pitchFamily="34" charset="0"/>
              </a:rPr>
              <a:t>a.C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36" name="60 Rectángulo"/>
          <p:cNvSpPr/>
          <p:nvPr/>
        </p:nvSpPr>
        <p:spPr>
          <a:xfrm>
            <a:off x="6732240" y="379214"/>
            <a:ext cx="208823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JOSEPH HENRY: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Constructor del primer electroimán.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37" name="Picture 2" descr="http://www.electronicsandyou.com/electronics-history/Joseph_Henr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7326"/>
            <a:ext cx="1105600" cy="13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4 Rectángulo"/>
          <p:cNvSpPr/>
          <p:nvPr/>
        </p:nvSpPr>
        <p:spPr>
          <a:xfrm>
            <a:off x="0" y="3127276"/>
            <a:ext cx="7524328" cy="1008112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                                                             </a:t>
            </a:r>
            <a:endParaRPr kumimoji="0" lang="es-MX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5" name="6 Conector recto de flecha"/>
          <p:cNvCxnSpPr/>
          <p:nvPr/>
        </p:nvCxnSpPr>
        <p:spPr>
          <a:xfrm flipV="1">
            <a:off x="1907704" y="2479204"/>
            <a:ext cx="0" cy="6480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" name="16 Conector recto de flecha"/>
          <p:cNvCxnSpPr/>
          <p:nvPr/>
        </p:nvCxnSpPr>
        <p:spPr>
          <a:xfrm>
            <a:off x="2411760" y="4135388"/>
            <a:ext cx="0" cy="72008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7" name="21 Conector recto de flecha"/>
          <p:cNvCxnSpPr/>
          <p:nvPr/>
        </p:nvCxnSpPr>
        <p:spPr>
          <a:xfrm flipV="1">
            <a:off x="3995936" y="1111052"/>
            <a:ext cx="0" cy="201622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8" name="27 Conector recto de flecha"/>
          <p:cNvCxnSpPr/>
          <p:nvPr/>
        </p:nvCxnSpPr>
        <p:spPr>
          <a:xfrm>
            <a:off x="4139952" y="4135388"/>
            <a:ext cx="0" cy="129614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" name="32 Conector recto de flecha"/>
          <p:cNvCxnSpPr/>
          <p:nvPr/>
        </p:nvCxnSpPr>
        <p:spPr>
          <a:xfrm flipV="1">
            <a:off x="6444208" y="2263180"/>
            <a:ext cx="0" cy="79208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" name="37 Conector recto de flecha"/>
          <p:cNvCxnSpPr/>
          <p:nvPr/>
        </p:nvCxnSpPr>
        <p:spPr>
          <a:xfrm>
            <a:off x="6660232" y="4135388"/>
            <a:ext cx="0" cy="6480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1" name="28 Rectángulo"/>
          <p:cNvSpPr/>
          <p:nvPr/>
        </p:nvSpPr>
        <p:spPr>
          <a:xfrm>
            <a:off x="2771800" y="130324"/>
            <a:ext cx="249780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JAMES JOULE: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Encontró la cantidad de calor, originado por  una corriente al circular a través de un conductor. 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12" name="Picture 2" descr="http://pioneros.puj.edu.co/biografias/img/James-Prescott-Jou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27076"/>
            <a:ext cx="871623" cy="108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39 Rectángulo"/>
          <p:cNvSpPr/>
          <p:nvPr/>
        </p:nvSpPr>
        <p:spPr>
          <a:xfrm>
            <a:off x="1187624" y="4855468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HEINRICH LENZ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:</a:t>
            </a:r>
            <a:endParaRPr kumimoji="0" lang="es-MX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Enuncio la ley relativa al sentido de la corriente inducida.</a:t>
            </a:r>
            <a:endParaRPr kumimoji="0" lang="es-MX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14" name="Picture 2" descr="http://www.biografiasyvidas.com/biografia/l/fotos/lenz_heinri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03540"/>
            <a:ext cx="113139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45 Rectángulo"/>
          <p:cNvSpPr/>
          <p:nvPr/>
        </p:nvSpPr>
        <p:spPr>
          <a:xfrm>
            <a:off x="3419872" y="5503540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JAMES MAXWELL: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Propuso la teoría electromagnética de la luz.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16" name="Picture 2" descr="http://soadrules.files.wordpress.com/2011/08/maxwell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79404"/>
            <a:ext cx="750443" cy="93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7" name="49 Rectángulo"/>
          <p:cNvSpPr/>
          <p:nvPr/>
        </p:nvSpPr>
        <p:spPr>
          <a:xfrm>
            <a:off x="5652120" y="1687116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NIKOLA TELSA: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Inventor del motor asincrónico.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18" name="Picture 2" descr="http://foglobe.com/data_images/main/nikola-tesla/nikola-tesla-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0324"/>
            <a:ext cx="936104" cy="149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52 Rectángulo"/>
          <p:cNvSpPr/>
          <p:nvPr/>
        </p:nvSpPr>
        <p:spPr>
          <a:xfrm>
            <a:off x="5724128" y="4783460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JOSEPH THOMSON: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Investigo la estructura de la materia y de los electrones.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20" name="Picture 2" descr="http://www.biografiasyvidas.com/biografia/t/fotos/thoms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19564"/>
            <a:ext cx="1080120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55 Flecha izquierda"/>
          <p:cNvSpPr/>
          <p:nvPr/>
        </p:nvSpPr>
        <p:spPr>
          <a:xfrm rot="10800000">
            <a:off x="7020272" y="2623220"/>
            <a:ext cx="2123728" cy="2016224"/>
          </a:xfrm>
          <a:prstGeom prst="leftArrow">
            <a:avLst/>
          </a:prstGeom>
          <a:solidFill>
            <a:srgbClr val="92D050"/>
          </a:solidFill>
          <a:ln w="2540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57 CuadroTexto"/>
          <p:cNvSpPr txBox="1"/>
          <p:nvPr/>
        </p:nvSpPr>
        <p:spPr>
          <a:xfrm>
            <a:off x="3635896" y="31272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latin typeface="Century Gothic" pitchFamily="34" charset="0"/>
              </a:rPr>
              <a:t>1840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23" name="58 CuadroTexto"/>
          <p:cNvSpPr txBox="1"/>
          <p:nvPr/>
        </p:nvSpPr>
        <p:spPr>
          <a:xfrm>
            <a:off x="2051720" y="38473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latin typeface="Century Gothic" pitchFamily="34" charset="0"/>
              </a:rPr>
              <a:t>1834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24" name="59 CuadroTexto"/>
          <p:cNvSpPr txBox="1"/>
          <p:nvPr/>
        </p:nvSpPr>
        <p:spPr>
          <a:xfrm>
            <a:off x="1475656" y="31992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latin typeface="Century Gothic" pitchFamily="34" charset="0"/>
              </a:rPr>
              <a:t>1831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25" name="60 CuadroTexto"/>
          <p:cNvSpPr txBox="1"/>
          <p:nvPr/>
        </p:nvSpPr>
        <p:spPr>
          <a:xfrm>
            <a:off x="3851920" y="38473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latin typeface="Century Gothic" pitchFamily="34" charset="0"/>
              </a:rPr>
              <a:t>1865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26" name="61 CuadroTexto"/>
          <p:cNvSpPr txBox="1"/>
          <p:nvPr/>
        </p:nvSpPr>
        <p:spPr>
          <a:xfrm>
            <a:off x="6084168" y="31272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latin typeface="Century Gothic" pitchFamily="34" charset="0"/>
              </a:rPr>
              <a:t>1902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27" name="62 CuadroTexto"/>
          <p:cNvSpPr txBox="1"/>
          <p:nvPr/>
        </p:nvSpPr>
        <p:spPr>
          <a:xfrm>
            <a:off x="6372200" y="38473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latin typeface="Century Gothic" pitchFamily="34" charset="0"/>
              </a:rPr>
              <a:t>1904</a:t>
            </a:r>
            <a:endParaRPr lang="es-MX" dirty="0">
              <a:latin typeface="Century Gothic" pitchFamily="34" charset="0"/>
            </a:endParaRPr>
          </a:p>
        </p:txBody>
      </p:sp>
      <p:sp>
        <p:nvSpPr>
          <p:cNvPr id="28" name="63 Rectángulo"/>
          <p:cNvSpPr/>
          <p:nvPr/>
        </p:nvSpPr>
        <p:spPr>
          <a:xfrm>
            <a:off x="1043608" y="1759124"/>
            <a:ext cx="176368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MICHAEL FARADAY: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Descubrió la inducción electroestática.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29" name="Picture 2" descr="http://www.daviddarling.info/images/Faraday_history_of_electricit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0972"/>
            <a:ext cx="86091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188640"/>
            <a:ext cx="5623247" cy="1714500"/>
          </a:xfrm>
        </p:spPr>
        <p:txBody>
          <a:bodyPr/>
          <a:lstStyle/>
          <a:p>
            <a:r>
              <a:rPr lang="es-MX" dirty="0" smtClean="0"/>
              <a:t>Bibliografía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23728" y="2132856"/>
            <a:ext cx="6199311" cy="3544143"/>
          </a:xfrm>
        </p:spPr>
        <p:txBody>
          <a:bodyPr/>
          <a:lstStyle/>
          <a:p>
            <a:r>
              <a:rPr lang="es-MX" dirty="0" smtClean="0"/>
              <a:t>Pérez Montiel Héctor, Física General, Editorial, Publicaciones Cultural, México 2010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87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40" y="923330"/>
            <a:ext cx="6789076" cy="516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02040" y="0"/>
            <a:ext cx="5339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Electricidad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5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6554687" cy="568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2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79"/>
            <a:ext cx="6925146" cy="748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4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 bwMode="auto">
          <a:xfrm>
            <a:off x="2267743" y="260648"/>
            <a:ext cx="499586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PIETER VAN MUSSCHENBROEK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323528" y="5666824"/>
            <a:ext cx="7905944" cy="78651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2000" dirty="0" smtClean="0">
                <a:latin typeface="Century Gothic" pitchFamily="34" charset="0"/>
              </a:rPr>
              <a:t>Descubrió la manera de almacenar cargas eléctricas al utilizar:</a:t>
            </a:r>
            <a:endParaRPr lang="es-ES" sz="2000" dirty="0">
              <a:latin typeface="Century Gothic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0930"/>
            <a:ext cx="1137192" cy="517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xplosión 2"/>
          <p:cNvSpPr/>
          <p:nvPr/>
        </p:nvSpPr>
        <p:spPr>
          <a:xfrm rot="1450548">
            <a:off x="2309775" y="2151442"/>
            <a:ext cx="4479758" cy="3274579"/>
          </a:xfrm>
          <a:prstGeom prst="irregularSeal2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FF388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Botella de LEYDEN (aislante dialectico)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8" name="Picture 7" descr="http://1.bp.blogspot.com/-0hl9EMT3N2s/TXHa9yPOSPI/AAAAAAAAAFw/0k4zv_kbRU4/s400/SuperStock_1394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07503"/>
            <a:ext cx="1728192" cy="1845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una 1"/>
          <p:cNvSpPr/>
          <p:nvPr/>
        </p:nvSpPr>
        <p:spPr>
          <a:xfrm rot="5400000">
            <a:off x="2715025" y="1668364"/>
            <a:ext cx="102606" cy="421105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iángulo isósceles 2"/>
          <p:cNvSpPr/>
          <p:nvPr/>
        </p:nvSpPr>
        <p:spPr>
          <a:xfrm rot="10800000">
            <a:off x="2714741" y="2013491"/>
            <a:ext cx="144019" cy="229601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2535353" y="1540657"/>
            <a:ext cx="230975" cy="1988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/>
          <p:cNvSpPr/>
          <p:nvPr/>
        </p:nvSpPr>
        <p:spPr>
          <a:xfrm>
            <a:off x="2786750" y="1540657"/>
            <a:ext cx="273082" cy="219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ector recto 11"/>
          <p:cNvCxnSpPr/>
          <p:nvPr/>
        </p:nvCxnSpPr>
        <p:spPr>
          <a:xfrm>
            <a:off x="2535353" y="1628800"/>
            <a:ext cx="596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74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927340" y="234217"/>
            <a:ext cx="3088969" cy="545977"/>
          </a:xfrm>
          <a:prstGeom prst="rect">
            <a:avLst/>
          </a:prstGeom>
        </p:spPr>
        <p:txBody>
          <a:bodyPr vert="horz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Benjamin</a:t>
            </a:r>
            <a:r>
              <a:rPr kumimoji="0" lang="es-E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Franklin</a:t>
            </a:r>
            <a:endParaRPr kumimoji="0" lang="es-ES" sz="3000" b="0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5"/>
          <a:stretch/>
        </p:blipFill>
        <p:spPr bwMode="auto">
          <a:xfrm>
            <a:off x="1906514" y="2348880"/>
            <a:ext cx="1842603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://2.bp.blogspot.com/_iJncczv8kXM/S6pGmwPSWDI/AAAAAAAAAV0/aVod2kxOdoM/s320/Benjamin+Frankli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212976"/>
            <a:ext cx="2079369" cy="255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995936" y="996218"/>
            <a:ext cx="4572360" cy="2216758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70000"/>
              <a:buFont typeface="Wingdings"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Observo que cuando un conductor de carga negativa termina el punta, los electrones de acumulan en esa región y por repulsión abandonan dicho extremo, fijándose en las moléculas de aire. 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7 Extracto"/>
          <p:cNvSpPr/>
          <p:nvPr/>
        </p:nvSpPr>
        <p:spPr>
          <a:xfrm rot="1076359">
            <a:off x="5788827" y="3431605"/>
            <a:ext cx="3096344" cy="1735977"/>
          </a:xfrm>
          <a:prstGeom prst="flowChartExtract">
            <a:avLst/>
          </a:prstGeom>
          <a:solidFill>
            <a:srgbClr val="92D050"/>
          </a:solidFill>
          <a:ln w="25400" cap="flat" cmpd="sng" algn="ctr">
            <a:solidFill>
              <a:srgbClr val="FF388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Llamado poder de punta 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" name="Luna 1"/>
          <p:cNvSpPr/>
          <p:nvPr/>
        </p:nvSpPr>
        <p:spPr>
          <a:xfrm rot="5726527">
            <a:off x="4820858" y="4181914"/>
            <a:ext cx="222363" cy="576064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lipse 2"/>
          <p:cNvSpPr/>
          <p:nvPr/>
        </p:nvSpPr>
        <p:spPr>
          <a:xfrm>
            <a:off x="4634761" y="3933056"/>
            <a:ext cx="300293" cy="288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ector recto 9"/>
          <p:cNvCxnSpPr>
            <a:stCxn id="3" idx="2"/>
          </p:cNvCxnSpPr>
          <p:nvPr/>
        </p:nvCxnSpPr>
        <p:spPr>
          <a:xfrm flipH="1">
            <a:off x="4538182" y="4077072"/>
            <a:ext cx="96579" cy="28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4572001" y="4077072"/>
            <a:ext cx="93554" cy="1656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4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rgamino vertical"/>
          <p:cNvSpPr/>
          <p:nvPr/>
        </p:nvSpPr>
        <p:spPr>
          <a:xfrm>
            <a:off x="1691680" y="692696"/>
            <a:ext cx="1926688" cy="3934560"/>
          </a:xfrm>
          <a:prstGeom prst="verticalScroll">
            <a:avLst/>
          </a:prstGeom>
          <a:solidFill>
            <a:srgbClr val="92D050"/>
          </a:solidFill>
          <a:ln w="25400" cap="flat" cmpd="sng" algn="ctr">
            <a:solidFill>
              <a:srgbClr val="FF388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Utilizo lo antes descrito, para protección d edificios, mediante la construcción de pararrayos.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5"/>
          <a:stretch/>
        </p:blipFill>
        <p:spPr bwMode="auto">
          <a:xfrm>
            <a:off x="3563888" y="623776"/>
            <a:ext cx="4896544" cy="435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567421" y="558975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Por medio de un pararrayos las descargas eléctricas que se producen en la atmosfera se disipan en el suelo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504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inta hacia abajo"/>
          <p:cNvSpPr/>
          <p:nvPr/>
        </p:nvSpPr>
        <p:spPr>
          <a:xfrm>
            <a:off x="1619672" y="404664"/>
            <a:ext cx="5688632" cy="1152128"/>
          </a:xfrm>
          <a:prstGeom prst="ribbon">
            <a:avLst/>
          </a:prstGeom>
          <a:solidFill>
            <a:srgbClr val="92D050"/>
          </a:solidFill>
          <a:ln w="25400" cap="flat" cmpd="sng" algn="ctr">
            <a:solidFill>
              <a:srgbClr val="FF388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CHARLES COULOMB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50729" y="2576239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entury Gothic" pitchFamily="34" charset="0"/>
              </a:rPr>
              <a:t>En 1777 invento la balanza de torsión para medir la magnitud de la fuerza de atracción o de repulsión por medio del retorcimiento de la fibra fina y dirigida.</a:t>
            </a:r>
            <a:endParaRPr lang="es-ES" dirty="0">
              <a:latin typeface="Century Gothic" pitchFamily="34" charset="0"/>
            </a:endParaRPr>
          </a:p>
        </p:txBody>
      </p:sp>
      <p:pic>
        <p:nvPicPr>
          <p:cNvPr id="6" name="Picture 2" descr="http://www.biografiasyvidas.com/biografia/c/fotos/coulo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7528"/>
            <a:ext cx="3958580" cy="37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iángulo isósceles 1"/>
          <p:cNvSpPr/>
          <p:nvPr/>
        </p:nvSpPr>
        <p:spPr>
          <a:xfrm rot="16709729">
            <a:off x="6146028" y="3848141"/>
            <a:ext cx="131798" cy="38427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iángulo isósceles 2"/>
          <p:cNvSpPr/>
          <p:nvPr/>
        </p:nvSpPr>
        <p:spPr>
          <a:xfrm rot="5780729">
            <a:off x="6802666" y="3971156"/>
            <a:ext cx="97075" cy="206111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712</Words>
  <Application>Microsoft Office PowerPoint</Application>
  <PresentationFormat>Presentación en pantalla (4:3)</PresentationFormat>
  <Paragraphs>108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Century Schoolbook</vt:lpstr>
      <vt:lpstr>Wingdings</vt:lpstr>
      <vt:lpstr>Wingdings 3</vt:lpstr>
      <vt:lpstr>Ion</vt:lpstr>
      <vt:lpstr>PSP Alejandro Sánchez Guzmán  Seguridad, Higiene y Protección  civil</vt:lpstr>
      <vt:lpstr>Presentación de PowerPoint</vt:lpstr>
      <vt:lpstr>Presentación de PowerPoint</vt:lpstr>
      <vt:lpstr>Presentación de PowerPoint</vt:lpstr>
      <vt:lpstr>Presentación de PowerPoint</vt:lpstr>
      <vt:lpstr>PIETER VAN MUSSCHENBROEK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Aldo</cp:lastModifiedBy>
  <cp:revision>17</cp:revision>
  <dcterms:created xsi:type="dcterms:W3CDTF">2013-10-24T15:59:21Z</dcterms:created>
  <dcterms:modified xsi:type="dcterms:W3CDTF">2016-02-22T03:42:07Z</dcterms:modified>
</cp:coreProperties>
</file>