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57" r:id="rId4"/>
    <p:sldId id="258" r:id="rId5"/>
    <p:sldId id="259" r:id="rId6"/>
    <p:sldId id="260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EBBB2-F44A-43B8-9E3B-B1FDB236CE3B}" type="datetimeFigureOut">
              <a:rPr lang="es-MX" smtClean="0"/>
              <a:t>17/05/2016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B0111-1565-4520-833C-8DC5C91CC05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10355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EBBB2-F44A-43B8-9E3B-B1FDB236CE3B}" type="datetimeFigureOut">
              <a:rPr lang="es-MX" smtClean="0"/>
              <a:t>17/05/2016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B0111-1565-4520-833C-8DC5C91CC05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36402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EBBB2-F44A-43B8-9E3B-B1FDB236CE3B}" type="datetimeFigureOut">
              <a:rPr lang="es-MX" smtClean="0"/>
              <a:t>17/05/2016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B0111-1565-4520-833C-8DC5C91CC054}" type="slidenum">
              <a:rPr lang="es-MX" smtClean="0"/>
              <a:t>‹Nº›</a:t>
            </a:fld>
            <a:endParaRPr lang="es-MX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346348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EBBB2-F44A-43B8-9E3B-B1FDB236CE3B}" type="datetimeFigureOut">
              <a:rPr lang="es-MX" smtClean="0"/>
              <a:t>17/05/2016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B0111-1565-4520-833C-8DC5C91CC05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277558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EBBB2-F44A-43B8-9E3B-B1FDB236CE3B}" type="datetimeFigureOut">
              <a:rPr lang="es-MX" smtClean="0"/>
              <a:t>17/05/2016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B0111-1565-4520-833C-8DC5C91CC054}" type="slidenum">
              <a:rPr lang="es-MX" smtClean="0"/>
              <a:t>‹Nº›</a:t>
            </a:fld>
            <a:endParaRPr lang="es-MX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786971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EBBB2-F44A-43B8-9E3B-B1FDB236CE3B}" type="datetimeFigureOut">
              <a:rPr lang="es-MX" smtClean="0"/>
              <a:t>17/05/2016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B0111-1565-4520-833C-8DC5C91CC05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90438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EBBB2-F44A-43B8-9E3B-B1FDB236CE3B}" type="datetimeFigureOut">
              <a:rPr lang="es-MX" smtClean="0"/>
              <a:t>17/05/2016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B0111-1565-4520-833C-8DC5C91CC05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091214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EBBB2-F44A-43B8-9E3B-B1FDB236CE3B}" type="datetimeFigureOut">
              <a:rPr lang="es-MX" smtClean="0"/>
              <a:t>17/05/2016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B0111-1565-4520-833C-8DC5C91CC05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98258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EBBB2-F44A-43B8-9E3B-B1FDB236CE3B}" type="datetimeFigureOut">
              <a:rPr lang="es-MX" smtClean="0"/>
              <a:t>17/05/2016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B0111-1565-4520-833C-8DC5C91CC05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73642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EBBB2-F44A-43B8-9E3B-B1FDB236CE3B}" type="datetimeFigureOut">
              <a:rPr lang="es-MX" smtClean="0"/>
              <a:t>17/05/2016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B0111-1565-4520-833C-8DC5C91CC05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334371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EBBB2-F44A-43B8-9E3B-B1FDB236CE3B}" type="datetimeFigureOut">
              <a:rPr lang="es-MX" smtClean="0"/>
              <a:t>17/05/2016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B0111-1565-4520-833C-8DC5C91CC05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45745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EBBB2-F44A-43B8-9E3B-B1FDB236CE3B}" type="datetimeFigureOut">
              <a:rPr lang="es-MX" smtClean="0"/>
              <a:t>17/05/2016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B0111-1565-4520-833C-8DC5C91CC05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64389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EBBB2-F44A-43B8-9E3B-B1FDB236CE3B}" type="datetimeFigureOut">
              <a:rPr lang="es-MX" smtClean="0"/>
              <a:t>17/05/2016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B0111-1565-4520-833C-8DC5C91CC05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43508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EBBB2-F44A-43B8-9E3B-B1FDB236CE3B}" type="datetimeFigureOut">
              <a:rPr lang="es-MX" smtClean="0"/>
              <a:t>17/05/2016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B0111-1565-4520-833C-8DC5C91CC05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982610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EBBB2-F44A-43B8-9E3B-B1FDB236CE3B}" type="datetimeFigureOut">
              <a:rPr lang="es-MX" smtClean="0"/>
              <a:t>17/05/2016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B0111-1565-4520-833C-8DC5C91CC05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3235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EBBB2-F44A-43B8-9E3B-B1FDB236CE3B}" type="datetimeFigureOut">
              <a:rPr lang="es-MX" smtClean="0"/>
              <a:t>17/05/2016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B0111-1565-4520-833C-8DC5C91CC05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61193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6EBBB2-F44A-43B8-9E3B-B1FDB236CE3B}" type="datetimeFigureOut">
              <a:rPr lang="es-MX" smtClean="0"/>
              <a:t>17/05/2016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15B0111-1565-4520-833C-8DC5C91CC05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78697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smtClean="0">
                <a:solidFill>
                  <a:schemeClr val="tx1"/>
                </a:solidFill>
              </a:rPr>
              <a:t>Análisis y aplicación  de medidas preventivas </a:t>
            </a:r>
            <a:endParaRPr lang="es-MX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822452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48150" y="0"/>
            <a:ext cx="8596668" cy="6986016"/>
          </a:xfrm>
        </p:spPr>
        <p:txBody>
          <a:bodyPr>
            <a:normAutofit/>
          </a:bodyPr>
          <a:lstStyle/>
          <a:p>
            <a:r>
              <a:rPr lang="es-MX" dirty="0" smtClean="0"/>
              <a:t>1.- decisión política y empresaria. El éxito de todas la acciones comprendidas en los ámbitos de la planificación para tener situaciones de emergencia depende en gran medida de motivación y conciencia empresaria para llevarlas acabo</a:t>
            </a:r>
          </a:p>
          <a:p>
            <a:r>
              <a:rPr lang="es-MX" dirty="0" smtClean="0"/>
              <a:t>2.-Recursos. No se podrán mitigar los efectos de una amenaza sin la asignación de los recursos si bien estos son modestos con una asignación continua de los mismo se obtiene grandes resultados </a:t>
            </a:r>
          </a:p>
          <a:p>
            <a:r>
              <a:rPr lang="es-MX" dirty="0" smtClean="0"/>
              <a:t>3.-administración. Una asignación eficiente de recursos requiere una buena administración a fin de integrar todos los elementos dentro un programa coherente  </a:t>
            </a:r>
          </a:p>
          <a:p>
            <a:r>
              <a:rPr lang="es-MX" dirty="0" smtClean="0"/>
              <a:t>4.-Capacitacion y administración. Asimismo la eficiencia en la utilización de recursos se basa al grado de desarrollo de la persona mas aun si se va a emplear nuevas técnicas y equipos </a:t>
            </a:r>
          </a:p>
          <a:p>
            <a:r>
              <a:rPr lang="es-MX" dirty="0" smtClean="0"/>
              <a:t>5.-Investigación y desarrollo. La aplicación continua de un programa de investigación de desarrollo de todo los aspectos de la planificación antes situaciones de desastre </a:t>
            </a:r>
          </a:p>
          <a:p>
            <a:r>
              <a:rPr lang="es-MX" dirty="0" smtClean="0"/>
              <a:t>6.- marco legal. La leyes representan unas restricción para que las empresas actúen en este ámbito por lo que será necesario contar con el marco legal que permita y propicie la aplicación de medidas preventivas</a:t>
            </a:r>
          </a:p>
          <a:p>
            <a:r>
              <a:rPr lang="es-MX" dirty="0" smtClean="0"/>
              <a:t>7.- normas técnicas. En este mismo proceso deberá cumplirse con las normas técnicas tanto a nivel de estudios y diseños como en la construcción que incremente la seguridad de los sistemas contra desastres </a:t>
            </a:r>
          </a:p>
          <a:p>
            <a:endParaRPr lang="es-MX" dirty="0" smtClean="0"/>
          </a:p>
        </p:txBody>
      </p:sp>
    </p:spTree>
    <p:extLst>
      <p:ext uri="{BB962C8B-B14F-4D97-AF65-F5344CB8AC3E}">
        <p14:creationId xmlns:p14="http://schemas.microsoft.com/office/powerpoint/2010/main" val="37085813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69762" y="1910366"/>
            <a:ext cx="8596668" cy="1320800"/>
          </a:xfrm>
        </p:spPr>
        <p:txBody>
          <a:bodyPr>
            <a:normAutofit/>
          </a:bodyPr>
          <a:lstStyle/>
          <a:p>
            <a:r>
              <a:rPr lang="es-MX" sz="4400" dirty="0" smtClean="0">
                <a:solidFill>
                  <a:schemeClr val="tx1"/>
                </a:solidFill>
              </a:rPr>
              <a:t>Análisis de medias preventivas </a:t>
            </a:r>
            <a:endParaRPr lang="es-MX" sz="4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1903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96532" y="305918"/>
            <a:ext cx="10515600" cy="6391096"/>
          </a:xfrm>
        </p:spPr>
        <p:txBody>
          <a:bodyPr/>
          <a:lstStyle/>
          <a:p>
            <a:r>
              <a:rPr lang="es-MX" sz="2400" dirty="0"/>
              <a:t>Una de las principales deficiencias de las </a:t>
            </a:r>
            <a:r>
              <a:rPr lang="es-MX" sz="2400" b="1" dirty="0"/>
              <a:t>evaluaciones de riesgo </a:t>
            </a:r>
            <a:r>
              <a:rPr lang="es-MX" sz="2400" dirty="0"/>
              <a:t>en nuestro país es el nulo o en el mejor de los casos, el pobre tratamiento que se les está dando a los factores de riesgo de carácter psicosocial. </a:t>
            </a:r>
            <a:endParaRPr lang="es-MX" sz="2400" dirty="0" smtClean="0"/>
          </a:p>
          <a:p>
            <a:endParaRPr lang="es-MX" dirty="0"/>
          </a:p>
          <a:p>
            <a:endParaRPr lang="es-MX" dirty="0" smtClean="0"/>
          </a:p>
          <a:p>
            <a:r>
              <a:rPr lang="es-MX" sz="2800" dirty="0" smtClean="0"/>
              <a:t>La </a:t>
            </a:r>
            <a:r>
              <a:rPr lang="es-MX" sz="2800" dirty="0"/>
              <a:t>prevención debe atender a las </a:t>
            </a:r>
            <a:r>
              <a:rPr lang="es-MX" sz="2800" b="1" dirty="0"/>
              <a:t>deficiencias</a:t>
            </a:r>
            <a:r>
              <a:rPr lang="es-MX" sz="2800" dirty="0"/>
              <a:t> del puesto de trabajo, proporcionando un bajo nivel de estrés, aumentando el control sobre las tareas, proporcionando una autonomía suficiente y elevando las capacidades de decisión.</a:t>
            </a:r>
          </a:p>
        </p:txBody>
      </p:sp>
    </p:spTree>
    <p:extLst>
      <p:ext uri="{BB962C8B-B14F-4D97-AF65-F5344CB8AC3E}">
        <p14:creationId xmlns:p14="http://schemas.microsoft.com/office/powerpoint/2010/main" val="181211983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ractur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67486" y="666640"/>
            <a:ext cx="8596668" cy="3880773"/>
          </a:xfrm>
        </p:spPr>
        <p:txBody>
          <a:bodyPr>
            <a:normAutofit lnSpcReduction="10000"/>
          </a:bodyPr>
          <a:lstStyle/>
          <a:p>
            <a:r>
              <a:rPr lang="es-MX" sz="2400" dirty="0"/>
              <a:t>Toda empresa requiere un</a:t>
            </a:r>
            <a:r>
              <a:rPr lang="es-MX" sz="2400" b="1" dirty="0"/>
              <a:t> modelo organizativo </a:t>
            </a:r>
            <a:r>
              <a:rPr lang="es-MX" sz="2400" dirty="0"/>
              <a:t>preestablecido en el que participen activamente los trabajadores, y que no sólo se centre en la maximización de beneficios económicos, sino que atienda también al bienestar de los </a:t>
            </a:r>
            <a:r>
              <a:rPr lang="es-MX" sz="2400" dirty="0" smtClean="0"/>
              <a:t>trabajadores</a:t>
            </a:r>
          </a:p>
          <a:p>
            <a:endParaRPr lang="es-MX" dirty="0" smtClean="0"/>
          </a:p>
          <a:p>
            <a:r>
              <a:rPr lang="es-MX" sz="2400" dirty="0" smtClean="0"/>
              <a:t>Para </a:t>
            </a:r>
            <a:r>
              <a:rPr lang="es-MX" sz="2400" dirty="0"/>
              <a:t>que todo esto se cumpla es necesario un cambio profundo a través de la aplicación de </a:t>
            </a:r>
            <a:r>
              <a:rPr lang="es-MX" sz="2400" dirty="0" smtClean="0"/>
              <a:t>los </a:t>
            </a:r>
            <a:r>
              <a:rPr lang="es-MX" sz="2400" b="1" dirty="0" smtClean="0"/>
              <a:t>programas </a:t>
            </a:r>
            <a:r>
              <a:rPr lang="es-MX" sz="2400" b="1" dirty="0"/>
              <a:t>formativos</a:t>
            </a:r>
            <a:r>
              <a:rPr lang="es-MX" sz="2400" dirty="0"/>
              <a:t>, cambios de la cultura empresarial tradicional que impera en nuestro país</a:t>
            </a:r>
          </a:p>
        </p:txBody>
      </p:sp>
    </p:spTree>
    <p:extLst>
      <p:ext uri="{BB962C8B-B14F-4D97-AF65-F5344CB8AC3E}">
        <p14:creationId xmlns:p14="http://schemas.microsoft.com/office/powerpoint/2010/main" val="1976299712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77592" y="511980"/>
            <a:ext cx="10515600" cy="4351338"/>
          </a:xfrm>
        </p:spPr>
        <p:txBody>
          <a:bodyPr/>
          <a:lstStyle/>
          <a:p>
            <a:r>
              <a:rPr lang="es-MX" sz="2400" dirty="0"/>
              <a:t>Independiente de las reformas legislativas necesarias, conviene que las empresas en función del sector de actividad al que pertenezcan, elaboren </a:t>
            </a:r>
            <a:r>
              <a:rPr lang="es-MX" sz="2400" b="1" dirty="0"/>
              <a:t>estrategias</a:t>
            </a:r>
            <a:r>
              <a:rPr lang="es-MX" sz="2400" dirty="0"/>
              <a:t> propias de lucha contra el </a:t>
            </a:r>
            <a:r>
              <a:rPr lang="es-MX" sz="2400" dirty="0" smtClean="0"/>
              <a:t>mobbing</a:t>
            </a:r>
          </a:p>
          <a:p>
            <a:endParaRPr lang="es-MX" dirty="0"/>
          </a:p>
          <a:p>
            <a:r>
              <a:rPr lang="es-MX" sz="2400" dirty="0"/>
              <a:t>La dirección de la empresa, junto con los representantes de los trabajadores, han de elaborar </a:t>
            </a:r>
            <a:r>
              <a:rPr lang="es-MX" sz="2400" dirty="0" smtClean="0"/>
              <a:t>un </a:t>
            </a:r>
            <a:r>
              <a:rPr lang="es-MX" sz="2400" b="1" dirty="0" smtClean="0"/>
              <a:t>documento</a:t>
            </a:r>
            <a:r>
              <a:rPr lang="es-MX" sz="2400" dirty="0"/>
              <a:t> en el que se contemple claramente que en la empresa no se aceptará ningún tipo de comportamiento que suponga o pueda inducir al resto de los trabajadores a cualquier tipo de acoso.</a:t>
            </a:r>
          </a:p>
        </p:txBody>
      </p:sp>
    </p:spTree>
    <p:extLst>
      <p:ext uri="{BB962C8B-B14F-4D97-AF65-F5344CB8AC3E}">
        <p14:creationId xmlns:p14="http://schemas.microsoft.com/office/powerpoint/2010/main" val="2006981586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19757" y="306031"/>
            <a:ext cx="8596668" cy="5721282"/>
          </a:xfrm>
        </p:spPr>
        <p:txBody>
          <a:bodyPr>
            <a:normAutofit/>
          </a:bodyPr>
          <a:lstStyle/>
          <a:p>
            <a:r>
              <a:rPr lang="es-MX" sz="2400" dirty="0"/>
              <a:t>En este acuerdo se recogerán los </a:t>
            </a:r>
            <a:r>
              <a:rPr lang="es-MX" sz="2400" b="1" dirty="0"/>
              <a:t>procedimientos correctores</a:t>
            </a:r>
            <a:r>
              <a:rPr lang="es-MX" sz="2400" dirty="0"/>
              <a:t>, mediadores y sancionadores adecuados, involucrando en su implantación y control a toda la línea jerárquica de la empresa. Hay que valorar la necesidad, en función de la gravedad del caso de poner en práctica instrumentos de protección al trabajador/a </a:t>
            </a:r>
            <a:r>
              <a:rPr lang="es-MX" sz="2400" dirty="0" smtClean="0"/>
              <a:t>acosado.</a:t>
            </a:r>
          </a:p>
          <a:p>
            <a:endParaRPr lang="es-MX" sz="2400" dirty="0"/>
          </a:p>
          <a:p>
            <a:r>
              <a:rPr lang="es-MX" sz="2400" dirty="0"/>
              <a:t>Complementariamente hay que establecer los </a:t>
            </a:r>
            <a:r>
              <a:rPr lang="es-MX" sz="2400" b="1" dirty="0"/>
              <a:t>mecanismos</a:t>
            </a:r>
            <a:r>
              <a:rPr lang="es-MX" sz="2400" dirty="0"/>
              <a:t> necesarios para involucrar a los Servicios de Prevención en la resolución de conflictos, con el objeto de que sus técnicos participen aportando soluciones</a:t>
            </a:r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136739387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40974" y="1781578"/>
            <a:ext cx="8596668" cy="1320800"/>
          </a:xfrm>
        </p:spPr>
        <p:txBody>
          <a:bodyPr>
            <a:noAutofit/>
          </a:bodyPr>
          <a:lstStyle/>
          <a:p>
            <a:r>
              <a:rPr lang="es-MX" sz="4400" dirty="0" smtClean="0">
                <a:solidFill>
                  <a:schemeClr val="tx1"/>
                </a:solidFill>
              </a:rPr>
              <a:t>Aplicación de medias preventivas</a:t>
            </a:r>
            <a:br>
              <a:rPr lang="es-MX" sz="4400" dirty="0" smtClean="0">
                <a:solidFill>
                  <a:schemeClr val="tx1"/>
                </a:solidFill>
              </a:rPr>
            </a:br>
            <a:endParaRPr lang="es-MX" sz="4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31607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079670" y="1099885"/>
            <a:ext cx="8596668" cy="3880773"/>
          </a:xfrm>
        </p:spPr>
        <p:txBody>
          <a:bodyPr/>
          <a:lstStyle/>
          <a:p>
            <a:pPr marL="0" indent="0">
              <a:buNone/>
            </a:pPr>
            <a:r>
              <a:rPr lang="es-MX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Las medias de prevención abarca un amplio espectro de actividades que comprende programas y etapas. Estas medidas pueden de ser de dos tipos:</a:t>
            </a:r>
          </a:p>
          <a:p>
            <a:pPr marL="0" indent="0">
              <a:buNone/>
            </a:pPr>
            <a:r>
              <a:rPr lang="es-MX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Estructurales (mejorar físicas)</a:t>
            </a:r>
          </a:p>
          <a:p>
            <a:pPr marL="0" indent="0">
              <a:buNone/>
            </a:pPr>
            <a:r>
              <a:rPr lang="es-MX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 estructurales (</a:t>
            </a:r>
            <a:r>
              <a:rPr lang="es-MX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capacitación al personal técnico)</a:t>
            </a:r>
          </a:p>
          <a:p>
            <a:pPr marL="0" indent="0">
              <a:buNone/>
            </a:pPr>
            <a:r>
              <a:rPr lang="es-MX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eficiencia de esta medidas pueden ser evaluadas de dos formar </a:t>
            </a:r>
          </a:p>
          <a:p>
            <a:pPr marL="0" indent="0">
              <a:buNone/>
            </a:pPr>
            <a:r>
              <a:rPr lang="es-MX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Primero por una aceptación general y normativa que introduzca estas medidas dentro de la programación </a:t>
            </a:r>
          </a:p>
          <a:p>
            <a:pPr marL="0" indent="0">
              <a:buNone/>
            </a:pPr>
            <a:r>
              <a:rPr lang="es-MX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Segundo por la prueba de su eficiencia ante la presentación de un desastre</a:t>
            </a:r>
          </a:p>
          <a:p>
            <a:pPr marL="0" indent="0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61091643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95622" y="2017775"/>
            <a:ext cx="8596668" cy="1550989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>Los requerimientos y mecanismos para una aplicación efectiva de medidas preventivas son las siguientes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8185746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132</TotalTime>
  <Words>373</Words>
  <Application>Microsoft Office PowerPoint</Application>
  <PresentationFormat>Panorámica</PresentationFormat>
  <Paragraphs>30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4" baseType="lpstr">
      <vt:lpstr>Arial</vt:lpstr>
      <vt:lpstr>Trebuchet MS</vt:lpstr>
      <vt:lpstr>Wingdings 3</vt:lpstr>
      <vt:lpstr>Faceta</vt:lpstr>
      <vt:lpstr>Análisis y aplicación  de medidas preventivas </vt:lpstr>
      <vt:lpstr>Análisis de medias preventivas </vt:lpstr>
      <vt:lpstr>Presentación de PowerPoint</vt:lpstr>
      <vt:lpstr>Presentación de PowerPoint</vt:lpstr>
      <vt:lpstr>Presentación de PowerPoint</vt:lpstr>
      <vt:lpstr>Presentación de PowerPoint</vt:lpstr>
      <vt:lpstr>Aplicación de medias preventivas </vt:lpstr>
      <vt:lpstr>Presentación de PowerPoint</vt:lpstr>
      <vt:lpstr>Los requerimientos y mecanismos para una aplicación efectiva de medidas preventivas son las siguientes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Análisis y aplicación  de medidas preventivas</dc:title>
  <dc:creator>User</dc:creator>
  <cp:lastModifiedBy>User</cp:lastModifiedBy>
  <cp:revision>13</cp:revision>
  <dcterms:created xsi:type="dcterms:W3CDTF">2016-05-17T14:58:18Z</dcterms:created>
  <dcterms:modified xsi:type="dcterms:W3CDTF">2016-05-17T17:10:31Z</dcterms:modified>
</cp:coreProperties>
</file>